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  <p:embeddedFont>
      <p:font typeface="Bree Serif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schemas.openxmlformats.org/officeDocument/2006/relationships/font" Target="fonts/MavenPro-regular.fnt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24" Type="http://schemas.openxmlformats.org/officeDocument/2006/relationships/font" Target="fonts/BreeSerif-regular.fntdata"/><Relationship Id="rId12" Type="http://schemas.openxmlformats.org/officeDocument/2006/relationships/slide" Target="slides/slide7.xml"/><Relationship Id="rId23" Type="http://schemas.openxmlformats.org/officeDocument/2006/relationships/font" Target="fonts/Maven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bf051b0651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bf051b0651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bf051b0651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bf051b0651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f051b0651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f051b0651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bf051b0651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bf051b0651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f051b0651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bf051b0651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f051b0651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f051b0651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bf051b0651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bf051b0651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bf051b0651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bf051b0651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bf051b0651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bf051b0651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bf051b0651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bf051b0651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bf051b0651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bf051b0651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193788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Smart Road &amp; Road Safety</a:t>
            </a:r>
            <a:endParaRPr sz="35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เกรียงไกร จิระวงศ์อร่าม &lt;kk@jira.org&gt;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 AI Engineer:  22p25c0762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การป้องกัน และ แจ้งเตือน</a:t>
            </a:r>
            <a:endParaRPr/>
          </a:p>
        </p:txBody>
      </p:sp>
      <p:sp>
        <p:nvSpPr>
          <p:cNvPr id="339" name="Google Shape;339;p22"/>
          <p:cNvSpPr txBox="1"/>
          <p:nvPr>
            <p:ph idx="1" type="body"/>
          </p:nvPr>
        </p:nvSpPr>
        <p:spPr>
          <a:xfrm>
            <a:off x="1303800" y="1428750"/>
            <a:ext cx="7030500" cy="31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สถิติแบบ real-time ไปยังศูนย์ควบคุม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ระบบแจ้งเตือน real-time ให้หน่วยงานที่รับผิดชอบ เช่น กู้ภัย, โรงพยาบาล, ตำรวจ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ระบบแจ้งเตือน ป้ายอัจฉริยะ เช่น สถาพถนน ทัศนวิสัย อุบัติเหตุ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340" name="Google Shape;3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2925" y="2406150"/>
            <a:ext cx="2534875" cy="189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8700" y="2406150"/>
            <a:ext cx="2551731" cy="189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2802" y="2406150"/>
            <a:ext cx="2250134" cy="18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Technology</a:t>
            </a:r>
            <a:endParaRPr/>
          </a:p>
        </p:txBody>
      </p:sp>
      <p:sp>
        <p:nvSpPr>
          <p:cNvPr id="348" name="Google Shape;348;p23"/>
          <p:cNvSpPr txBox="1"/>
          <p:nvPr>
            <p:ph idx="1" type="body"/>
          </p:nvPr>
        </p:nvSpPr>
        <p:spPr>
          <a:xfrm>
            <a:off x="1136175" y="2111150"/>
            <a:ext cx="6898800" cy="23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Computer Vision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/>
              <a:t>Object Detection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/>
              <a:t>Object Tracking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400"/>
              <a:t>Machine learning model</a:t>
            </a:r>
            <a:endParaRPr b="1" sz="1400"/>
          </a:p>
        </p:txBody>
      </p:sp>
      <p:pic>
        <p:nvPicPr>
          <p:cNvPr id="349" name="Google Shape;349;p23"/>
          <p:cNvPicPr preferRelativeResize="0"/>
          <p:nvPr/>
        </p:nvPicPr>
        <p:blipFill rotWithShape="1">
          <a:blip r:embed="rId3">
            <a:alphaModFix/>
          </a:blip>
          <a:srcRect b="0" l="19871" r="44674" t="0"/>
          <a:stretch/>
        </p:blipFill>
        <p:spPr>
          <a:xfrm>
            <a:off x="5340100" y="1880400"/>
            <a:ext cx="1612150" cy="22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3"/>
          <p:cNvPicPr preferRelativeResize="0"/>
          <p:nvPr/>
        </p:nvPicPr>
        <p:blipFill rotWithShape="1">
          <a:blip r:embed="rId4">
            <a:alphaModFix/>
          </a:blip>
          <a:srcRect b="0" l="0" r="14857" t="0"/>
          <a:stretch/>
        </p:blipFill>
        <p:spPr>
          <a:xfrm>
            <a:off x="6952250" y="1880400"/>
            <a:ext cx="1612150" cy="22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3"/>
          <p:cNvPicPr preferRelativeResize="0"/>
          <p:nvPr/>
        </p:nvPicPr>
        <p:blipFill rotWithShape="1">
          <a:blip r:embed="rId5">
            <a:alphaModFix/>
          </a:blip>
          <a:srcRect b="0" l="18991" r="32199" t="0"/>
          <a:stretch/>
        </p:blipFill>
        <p:spPr>
          <a:xfrm>
            <a:off x="3367149" y="1880400"/>
            <a:ext cx="1972950" cy="22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road ยุคใหม่</a:t>
            </a:r>
            <a:endParaRPr/>
          </a:p>
        </p:txBody>
      </p:sp>
      <p:sp>
        <p:nvSpPr>
          <p:cNvPr id="357" name="Google Shape;357;p24"/>
          <p:cNvSpPr txBox="1"/>
          <p:nvPr>
            <p:ph idx="1" type="body"/>
          </p:nvPr>
        </p:nvSpPr>
        <p:spPr>
          <a:xfrm>
            <a:off x="1303800" y="1493275"/>
            <a:ext cx="7030500" cy="30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C-V2X</a:t>
            </a:r>
            <a:endParaRPr b="1"/>
          </a:p>
        </p:txBody>
      </p:sp>
      <p:pic>
        <p:nvPicPr>
          <p:cNvPr id="358" name="Google Shape;3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0275" y="1569763"/>
            <a:ext cx="5770850" cy="288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ความปลอดภัยทางถนน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267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WHO’s reports (2015)</a:t>
            </a:r>
            <a:endParaRPr b="1" sz="1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/>
              <a:t>“ประเทศไทย มี อัตราเสียชีวิตจากอุบัติเหตุทางถนน”</a:t>
            </a:r>
            <a:endParaRPr sz="1900"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/>
              <a:t>สูงเป็นอันดับสองของโลก (รองจากประเทศลิเบีย) และ</a:t>
            </a:r>
            <a:endParaRPr sz="1900"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/>
              <a:t>สูงเป็นอันดับ 1 ของประเทศสมาชิกกลุ่มอาเซียน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สาเหตุการเกิดอุบัติเหตุทางถนน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303800" y="1597875"/>
            <a:ext cx="70305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ผู้ใช้ถนน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ยานพาหนะ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ถนน และ สภาพแวดล้อม</a:t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/>
              <a:t>มูลนิธิไทยโรดส์ (</a:t>
            </a:r>
            <a:r>
              <a:rPr b="1" lang="en" sz="1900"/>
              <a:t>2558)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/>
              <a:t>“ร้อยละ 76 ของอุบัติเหตุบนทางเกิดจากการใช้ความเร็วสูงในการขับขี่” 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3813" y="369400"/>
            <a:ext cx="6876375" cy="440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การจัดการความปลอดภัยของ Haddon Matrix</a:t>
            </a:r>
            <a:endParaRPr/>
          </a:p>
        </p:txBody>
      </p:sp>
      <p:pic>
        <p:nvPicPr>
          <p:cNvPr id="301" name="Google Shape;3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00" y="1479175"/>
            <a:ext cx="8163376" cy="324082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7"/>
          <p:cNvSpPr/>
          <p:nvPr/>
        </p:nvSpPr>
        <p:spPr>
          <a:xfrm>
            <a:off x="6256275" y="1788675"/>
            <a:ext cx="2397300" cy="2931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18"/>
          <p:cNvPicPr preferRelativeResize="0"/>
          <p:nvPr/>
        </p:nvPicPr>
        <p:blipFill rotWithShape="1">
          <a:blip r:embed="rId3">
            <a:alphaModFix/>
          </a:blip>
          <a:srcRect b="19139" l="0" r="0" t="0"/>
          <a:stretch/>
        </p:blipFill>
        <p:spPr>
          <a:xfrm>
            <a:off x="1258700" y="449025"/>
            <a:ext cx="6921524" cy="439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CCTV</a:t>
            </a:r>
            <a:endParaRPr/>
          </a:p>
        </p:txBody>
      </p:sp>
      <p:sp>
        <p:nvSpPr>
          <p:cNvPr id="313" name="Google Shape;313;p19"/>
          <p:cNvSpPr txBox="1"/>
          <p:nvPr>
            <p:ph idx="1" type="body"/>
          </p:nvPr>
        </p:nvSpPr>
        <p:spPr>
          <a:xfrm>
            <a:off x="1303800" y="1382650"/>
            <a:ext cx="7112100" cy="31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525">
                <a:latin typeface="Bree Serif"/>
                <a:ea typeface="Bree Serif"/>
                <a:cs typeface="Bree Serif"/>
                <a:sym typeface="Bree Serif"/>
              </a:rPr>
              <a:t>สภาพแวดล้อม</a:t>
            </a:r>
            <a:endParaRPr b="1" sz="1525"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กลางวัน / กลางคืน / สภาพอากาศ (ฝน) ถนนเปียก - ฝนตกหนัก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ความหนาแน่นของรถ / ประเภทของรถ (รถยนต์, รถบรรทุก, รถใหญ่, จักรยานยนต์ ฯ)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การเปิดไฟหน้ารถ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b="1" sz="1525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525">
                <a:latin typeface="Bree Serif"/>
                <a:ea typeface="Bree Serif"/>
                <a:cs typeface="Bree Serif"/>
                <a:sym typeface="Bree Serif"/>
              </a:rPr>
              <a:t>จราจร</a:t>
            </a:r>
            <a:endParaRPr b="1" sz="1525"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ฝ่าไฟแดง / ฝ่าไฟเหลือง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ปริมาณรถที่หยุดรอสัญญาณไฟ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b="1"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500">
                <a:latin typeface="Bree Serif"/>
                <a:ea typeface="Bree Serif"/>
                <a:cs typeface="Bree Serif"/>
                <a:sym typeface="Bree Serif"/>
              </a:rPr>
              <a:t>ความเร็ว</a:t>
            </a:r>
            <a:endParaRPr b="1"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ความเร็วข้ามแยก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ความเร็วก่อนหยุดรอสัญญาณไฟ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เปลี่ยนแปลงความเร็วกระทันหัน / เบรกกระทันหัน</a:t>
            </a: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 </a:t>
            </a:r>
            <a:endParaRPr sz="1525"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314" name="Google Shape;3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9850" y="2571750"/>
            <a:ext cx="1593250" cy="122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19"/>
          <p:cNvPicPr preferRelativeResize="0"/>
          <p:nvPr/>
        </p:nvPicPr>
        <p:blipFill rotWithShape="1">
          <a:blip r:embed="rId4">
            <a:alphaModFix/>
          </a:blip>
          <a:srcRect b="0" l="11039" r="0" t="0"/>
          <a:stretch/>
        </p:blipFill>
        <p:spPr>
          <a:xfrm>
            <a:off x="4366375" y="2571750"/>
            <a:ext cx="1765300" cy="122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9"/>
          <p:cNvPicPr preferRelativeResize="0"/>
          <p:nvPr/>
        </p:nvPicPr>
        <p:blipFill rotWithShape="1">
          <a:blip r:embed="rId5">
            <a:alphaModFix/>
          </a:blip>
          <a:srcRect b="0" l="-9327" r="41244" t="0"/>
          <a:stretch/>
        </p:blipFill>
        <p:spPr>
          <a:xfrm>
            <a:off x="5801400" y="2571750"/>
            <a:ext cx="1198450" cy="122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CCTV</a:t>
            </a:r>
            <a:endParaRPr/>
          </a:p>
        </p:txBody>
      </p:sp>
      <p:sp>
        <p:nvSpPr>
          <p:cNvPr id="322" name="Google Shape;322;p20"/>
          <p:cNvSpPr txBox="1"/>
          <p:nvPr>
            <p:ph idx="1" type="body"/>
          </p:nvPr>
        </p:nvSpPr>
        <p:spPr>
          <a:xfrm>
            <a:off x="1303800" y="1382650"/>
            <a:ext cx="7112100" cy="31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Bree Serif"/>
                <a:ea typeface="Bree Serif"/>
                <a:cs typeface="Bree Serif"/>
                <a:sym typeface="Bree Serif"/>
              </a:rPr>
              <a:t>ช่องทางจราจร</a:t>
            </a:r>
            <a:endParaRPr b="1"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เปลี่ยนเลนกระทันหัน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อัตราส่วนการข้ามแยก (ตรง, เลี้ยว)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อัตราส่วนการใช้เลน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การเคลื่อนที่สวนเลน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การกีดขวางช่องทางจราจร (รถช้า-รถหยุด,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สิ่งกีดขวางอื่นๆ เช่น คน, สัตว์ และวัตถุอื่นๆ)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อุบัติเหตุ รถชนกับรถ หรือ สิ่งอื่นๆ</a:t>
            </a: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 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Bree Serif"/>
                <a:ea typeface="Bree Serif"/>
                <a:cs typeface="Bree Serif"/>
                <a:sym typeface="Bree Serif"/>
              </a:rPr>
              <a:t>ความปลอดภัยส่วนบุคคล</a:t>
            </a:r>
            <a:endParaRPr b="1"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หมวกกันน็อค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ree Serif"/>
              <a:buChar char="●"/>
            </a:pPr>
            <a:r>
              <a:rPr lang="en" sz="1400">
                <a:latin typeface="Bree Serif"/>
                <a:ea typeface="Bree Serif"/>
                <a:cs typeface="Bree Serif"/>
                <a:sym typeface="Bree Serif"/>
              </a:rPr>
              <a:t>เข็มขัดนิรภัย</a:t>
            </a:r>
            <a:endParaRPr sz="1400"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323" name="Google Shape;3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2650" y="1467025"/>
            <a:ext cx="2047575" cy="143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2650" y="2904375"/>
            <a:ext cx="2047575" cy="1487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 อื่นๆ</a:t>
            </a:r>
            <a:endParaRPr/>
          </a:p>
        </p:txBody>
      </p:sp>
      <p:sp>
        <p:nvSpPr>
          <p:cNvPr id="330" name="Google Shape;330;p21"/>
          <p:cNvSpPr txBox="1"/>
          <p:nvPr>
            <p:ph idx="1" type="body"/>
          </p:nvPr>
        </p:nvSpPr>
        <p:spPr>
          <a:xfrm>
            <a:off x="1303800" y="1428750"/>
            <a:ext cx="7030500" cy="31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infrared cctv / เพิ่มกล้อง CCTV หลายมุม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ถนนเปียก/ถนนลื่น - น้ำฝน หรือ ความชื้น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ทัศนวิสัย / หมอก-ควัน / ฝนตกหนัก (มองเห็นได้ไกลกี่ เมตร)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t/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331" name="Google Shape;3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9275" y="2449250"/>
            <a:ext cx="1890825" cy="176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0100" y="2449250"/>
            <a:ext cx="1965122" cy="176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5225" y="2449250"/>
            <a:ext cx="2079737" cy="176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